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0"/>
  </p:notesMasterIdLst>
  <p:handoutMasterIdLst>
    <p:handoutMasterId r:id="rId191"/>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9" r:id="rId18"/>
    <p:sldId id="850" r:id="rId19"/>
    <p:sldId id="851" r:id="rId20"/>
    <p:sldId id="985" r:id="rId21"/>
    <p:sldId id="852" r:id="rId22"/>
    <p:sldId id="853" r:id="rId23"/>
    <p:sldId id="854" r:id="rId24"/>
    <p:sldId id="855" r:id="rId25"/>
    <p:sldId id="856" r:id="rId26"/>
    <p:sldId id="857" r:id="rId27"/>
    <p:sldId id="859" r:id="rId28"/>
    <p:sldId id="860" r:id="rId29"/>
    <p:sldId id="861" r:id="rId30"/>
    <p:sldId id="862" r:id="rId31"/>
    <p:sldId id="863" r:id="rId32"/>
    <p:sldId id="864" r:id="rId33"/>
    <p:sldId id="865" r:id="rId34"/>
    <p:sldId id="866" r:id="rId35"/>
    <p:sldId id="867" r:id="rId36"/>
    <p:sldId id="868" r:id="rId37"/>
    <p:sldId id="1037" r:id="rId38"/>
    <p:sldId id="1038" r:id="rId39"/>
    <p:sldId id="1042" r:id="rId40"/>
    <p:sldId id="896" r:id="rId41"/>
    <p:sldId id="915" r:id="rId42"/>
    <p:sldId id="910" r:id="rId43"/>
    <p:sldId id="911" r:id="rId44"/>
    <p:sldId id="912" r:id="rId45"/>
    <p:sldId id="913" r:id="rId46"/>
    <p:sldId id="914" r:id="rId47"/>
    <p:sldId id="897" r:id="rId48"/>
    <p:sldId id="898" r:id="rId49"/>
    <p:sldId id="936" r:id="rId50"/>
    <p:sldId id="427" r:id="rId51"/>
    <p:sldId id="928" r:id="rId52"/>
    <p:sldId id="920" r:id="rId53"/>
    <p:sldId id="925" r:id="rId54"/>
    <p:sldId id="926" r:id="rId55"/>
    <p:sldId id="927" r:id="rId56"/>
    <p:sldId id="901" r:id="rId57"/>
    <p:sldId id="1040" r:id="rId58"/>
    <p:sldId id="969" r:id="rId59"/>
    <p:sldId id="970" r:id="rId60"/>
    <p:sldId id="971" r:id="rId61"/>
    <p:sldId id="902" r:id="rId62"/>
    <p:sldId id="903" r:id="rId63"/>
    <p:sldId id="906" r:id="rId64"/>
    <p:sldId id="916" r:id="rId65"/>
    <p:sldId id="1043" r:id="rId66"/>
    <p:sldId id="1046" r:id="rId67"/>
    <p:sldId id="1044" r:id="rId68"/>
    <p:sldId id="1045" r:id="rId69"/>
    <p:sldId id="1047" r:id="rId70"/>
    <p:sldId id="1048" r:id="rId71"/>
    <p:sldId id="1049" r:id="rId72"/>
    <p:sldId id="1050" r:id="rId73"/>
    <p:sldId id="1051" r:id="rId74"/>
    <p:sldId id="1052" r:id="rId75"/>
    <p:sldId id="987" r:id="rId76"/>
    <p:sldId id="904" r:id="rId77"/>
    <p:sldId id="869" r:id="rId78"/>
    <p:sldId id="870" r:id="rId79"/>
    <p:sldId id="918" r:id="rId80"/>
    <p:sldId id="871" r:id="rId81"/>
    <p:sldId id="879" r:id="rId82"/>
    <p:sldId id="919" r:id="rId83"/>
    <p:sldId id="883" r:id="rId84"/>
    <p:sldId id="885" r:id="rId85"/>
    <p:sldId id="882" r:id="rId86"/>
    <p:sldId id="921" r:id="rId87"/>
    <p:sldId id="986" r:id="rId88"/>
    <p:sldId id="873" r:id="rId89"/>
    <p:sldId id="838" r:id="rId90"/>
    <p:sldId id="839" r:id="rId91"/>
    <p:sldId id="840" r:id="rId92"/>
    <p:sldId id="884" r:id="rId93"/>
    <p:sldId id="991" r:id="rId94"/>
    <p:sldId id="992" r:id="rId95"/>
    <p:sldId id="983" r:id="rId96"/>
    <p:sldId id="976" r:id="rId97"/>
    <p:sldId id="977" r:id="rId98"/>
    <p:sldId id="982" r:id="rId99"/>
    <p:sldId id="874" r:id="rId100"/>
    <p:sldId id="880" r:id="rId101"/>
    <p:sldId id="447" r:id="rId102"/>
    <p:sldId id="877" r:id="rId103"/>
    <p:sldId id="963" r:id="rId104"/>
    <p:sldId id="878" r:id="rId105"/>
    <p:sldId id="876" r:id="rId106"/>
    <p:sldId id="964" r:id="rId107"/>
    <p:sldId id="965" r:id="rId108"/>
    <p:sldId id="966" r:id="rId109"/>
    <p:sldId id="887" r:id="rId110"/>
    <p:sldId id="888" r:id="rId111"/>
    <p:sldId id="890" r:id="rId112"/>
    <p:sldId id="889" r:id="rId113"/>
    <p:sldId id="988" r:id="rId114"/>
    <p:sldId id="891" r:id="rId115"/>
    <p:sldId id="450" r:id="rId116"/>
    <p:sldId id="451" r:id="rId117"/>
    <p:sldId id="538" r:id="rId118"/>
    <p:sldId id="779" r:id="rId119"/>
    <p:sldId id="781" r:id="rId120"/>
    <p:sldId id="782" r:id="rId121"/>
    <p:sldId id="784" r:id="rId122"/>
    <p:sldId id="785" r:id="rId123"/>
    <p:sldId id="786" r:id="rId124"/>
    <p:sldId id="787" r:id="rId125"/>
    <p:sldId id="922" r:id="rId126"/>
    <p:sldId id="989" r:id="rId127"/>
    <p:sldId id="923" r:id="rId128"/>
    <p:sldId id="788" r:id="rId129"/>
    <p:sldId id="789" r:id="rId130"/>
    <p:sldId id="790" r:id="rId131"/>
    <p:sldId id="791" r:id="rId132"/>
    <p:sldId id="792" r:id="rId133"/>
    <p:sldId id="796" r:id="rId134"/>
    <p:sldId id="799" r:id="rId135"/>
    <p:sldId id="798" r:id="rId136"/>
    <p:sldId id="801" r:id="rId137"/>
    <p:sldId id="804" r:id="rId138"/>
    <p:sldId id="832" r:id="rId139"/>
    <p:sldId id="803" r:id="rId140"/>
    <p:sldId id="907" r:id="rId141"/>
    <p:sldId id="908" r:id="rId142"/>
    <p:sldId id="929" r:id="rId143"/>
    <p:sldId id="806" r:id="rId144"/>
    <p:sldId id="924" r:id="rId145"/>
    <p:sldId id="931" r:id="rId146"/>
    <p:sldId id="905" r:id="rId147"/>
    <p:sldId id="807" r:id="rId148"/>
    <p:sldId id="808" r:id="rId149"/>
    <p:sldId id="809" r:id="rId150"/>
    <p:sldId id="810" r:id="rId151"/>
    <p:sldId id="811" r:id="rId152"/>
    <p:sldId id="812" r:id="rId153"/>
    <p:sldId id="815" r:id="rId154"/>
    <p:sldId id="813" r:id="rId155"/>
    <p:sldId id="816" r:id="rId156"/>
    <p:sldId id="817" r:id="rId157"/>
    <p:sldId id="818" r:id="rId158"/>
    <p:sldId id="990" r:id="rId159"/>
    <p:sldId id="820" r:id="rId160"/>
    <p:sldId id="909" r:id="rId161"/>
    <p:sldId id="662" r:id="rId162"/>
    <p:sldId id="607" r:id="rId163"/>
    <p:sldId id="664" r:id="rId164"/>
    <p:sldId id="515" r:id="rId165"/>
    <p:sldId id="932" r:id="rId166"/>
    <p:sldId id="933" r:id="rId167"/>
    <p:sldId id="778" r:id="rId168"/>
    <p:sldId id="519" r:id="rId169"/>
    <p:sldId id="520" r:id="rId170"/>
    <p:sldId id="663" r:id="rId171"/>
    <p:sldId id="952" r:id="rId172"/>
    <p:sldId id="953" r:id="rId173"/>
    <p:sldId id="954" r:id="rId174"/>
    <p:sldId id="955" r:id="rId175"/>
    <p:sldId id="956" r:id="rId176"/>
    <p:sldId id="957" r:id="rId177"/>
    <p:sldId id="958" r:id="rId178"/>
    <p:sldId id="959" r:id="rId179"/>
    <p:sldId id="960" r:id="rId180"/>
    <p:sldId id="961" r:id="rId181"/>
    <p:sldId id="962" r:id="rId182"/>
    <p:sldId id="948" r:id="rId183"/>
    <p:sldId id="937" r:id="rId184"/>
    <p:sldId id="981" r:id="rId185"/>
    <p:sldId id="979" r:id="rId186"/>
    <p:sldId id="1039" r:id="rId187"/>
    <p:sldId id="1036" r:id="rId188"/>
    <p:sldId id="1053" r:id="rId1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36"/>
            <p14:sldId id="427"/>
            <p14:sldId id="928"/>
            <p14:sldId id="920"/>
            <p14:sldId id="925"/>
            <p14:sldId id="926"/>
            <p14:sldId id="927"/>
            <p14:sldId id="901"/>
            <p14:sldId id="1040"/>
            <p14:sldId id="969"/>
            <p14:sldId id="970"/>
            <p14:sldId id="971"/>
            <p14:sldId id="902"/>
            <p14:sldId id="903"/>
            <p14:sldId id="906"/>
            <p14:sldId id="916"/>
            <p14:sldId id="1043"/>
            <p14:sldId id="1046"/>
            <p14:sldId id="1044"/>
            <p14:sldId id="1045"/>
            <p14:sldId id="1047"/>
            <p14:sldId id="1048"/>
            <p14:sldId id="1049"/>
            <p14:sldId id="1050"/>
            <p14:sldId id="1051"/>
            <p14:sldId id="1052"/>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 id="10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E6E6E6"/>
    <a:srgbClr val="DB6D32"/>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AB611-28A1-4DF2-BA70-11C6F04C27FA}" v="84" dt="2023-10-05T04:07:04.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4" d="100"/>
          <a:sy n="114" d="100"/>
        </p:scale>
        <p:origin x="252" y="12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handoutMaster" Target="handoutMasters/handoutMaster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presProps" Target="presProps.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viewProps" Target="viewProps.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microsoft.com/office/2016/11/relationships/changesInfo" Target="changesInfos/changesInfo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microsoft.com/office/2015/10/relationships/revisionInfo" Target="revisionInfo.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04:09:28.225" v="419" actId="680"/>
      <pc:docMkLst>
        <pc:docMk/>
      </pc:docMkLst>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del">
        <pc:chgData name="Mag Selwa" userId="5dc855b3-2456-4cd0-96ca-6ce2d9ee3cae" providerId="ADAL" clId="{D15AB611-28A1-4DF2-BA70-11C6F04C27FA}" dt="2023-10-05T03:20:55.588" v="4" actId="47"/>
        <pc:sldMkLst>
          <pc:docMk/>
          <pc:sldMk cId="3072911578" sldId="900"/>
        </pc:sldMkLst>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3:41:55.646" v="216"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3:41:32.996" v="213" actId="6549"/>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addSp delSp modSp mod">
        <pc:chgData name="Mag Selwa" userId="5dc855b3-2456-4cd0-96ca-6ce2d9ee3cae" providerId="ADAL" clId="{D15AB611-28A1-4DF2-BA70-11C6F04C27FA}" dt="2023-10-05T03:24:52.443" v="82" actId="103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03:22:43.194" v="37" actId="164"/>
          <ac:spMkLst>
            <pc:docMk/>
            <pc:sldMk cId="98795476" sldId="927"/>
            <ac:spMk id="58" creationId="{00000000-0000-0000-0000-000000000000}"/>
          </ac:spMkLst>
        </pc:spChg>
        <pc:spChg chg="mod">
          <ac:chgData name="Mag Selwa" userId="5dc855b3-2456-4cd0-96ca-6ce2d9ee3cae" providerId="ADAL" clId="{D15AB611-28A1-4DF2-BA70-11C6F04C27FA}" dt="2023-10-05T03:22:43.194" v="37" actId="164"/>
          <ac:spMkLst>
            <pc:docMk/>
            <pc:sldMk cId="98795476" sldId="927"/>
            <ac:spMk id="59" creationId="{00000000-0000-0000-0000-000000000000}"/>
          </ac:spMkLst>
        </pc:spChg>
        <pc:spChg chg="mod">
          <ac:chgData name="Mag Selwa" userId="5dc855b3-2456-4cd0-96ca-6ce2d9ee3cae" providerId="ADAL" clId="{D15AB611-28A1-4DF2-BA70-11C6F04C27FA}" dt="2023-10-05T03:22:43.194" v="37" actId="164"/>
          <ac:spMkLst>
            <pc:docMk/>
            <pc:sldMk cId="98795476" sldId="927"/>
            <ac:spMk id="67" creationId="{00000000-0000-0000-0000-000000000000}"/>
          </ac:spMkLst>
        </pc:spChg>
        <pc:spChg chg="mod">
          <ac:chgData name="Mag Selwa" userId="5dc855b3-2456-4cd0-96ca-6ce2d9ee3cae" providerId="ADAL" clId="{D15AB611-28A1-4DF2-BA70-11C6F04C27FA}" dt="2023-10-05T03:22:43.194" v="37" actId="164"/>
          <ac:spMkLst>
            <pc:docMk/>
            <pc:sldMk cId="98795476" sldId="927"/>
            <ac:spMk id="68" creationId="{00000000-0000-0000-0000-000000000000}"/>
          </ac:spMkLst>
        </pc:spChg>
        <pc:spChg chg="mod">
          <ac:chgData name="Mag Selwa" userId="5dc855b3-2456-4cd0-96ca-6ce2d9ee3cae" providerId="ADAL" clId="{D15AB611-28A1-4DF2-BA70-11C6F04C27FA}" dt="2023-10-05T03:22:43.194" v="37" actId="164"/>
          <ac:spMkLst>
            <pc:docMk/>
            <pc:sldMk cId="98795476" sldId="927"/>
            <ac:spMk id="69" creationId="{00000000-0000-0000-0000-000000000000}"/>
          </ac:spMkLst>
        </pc:spChg>
        <pc:spChg chg="mod">
          <ac:chgData name="Mag Selwa" userId="5dc855b3-2456-4cd0-96ca-6ce2d9ee3cae" providerId="ADAL" clId="{D15AB611-28A1-4DF2-BA70-11C6F04C27FA}" dt="2023-10-05T03:21:28.354" v="11" actId="20577"/>
          <ac:spMkLst>
            <pc:docMk/>
            <pc:sldMk cId="98795476" sldId="927"/>
            <ac:spMk id="112" creationId="{37A0F0F4-1712-4A80-8FD5-E4AE81189BBA}"/>
          </ac:spMkLst>
        </pc:spChg>
        <pc:spChg chg="mod">
          <ac:chgData name="Mag Selwa" userId="5dc855b3-2456-4cd0-96ca-6ce2d9ee3cae" providerId="ADAL" clId="{D15AB611-28A1-4DF2-BA70-11C6F04C27FA}" dt="2023-10-05T03:24:07.006" v="60" actId="1076"/>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10" creationId="{8212B34D-E697-4119-B9F6-B98646283C0C}"/>
          </ac:cxnSpMkLst>
        </pc:cxnChg>
        <pc:cxnChg chg="mod">
          <ac:chgData name="Mag Selwa" userId="5dc855b3-2456-4cd0-96ca-6ce2d9ee3cae" providerId="ADAL" clId="{D15AB611-28A1-4DF2-BA70-11C6F04C27FA}" dt="2023-10-05T03:23:41.060" v="57" actId="1076"/>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mod modShow">
        <pc:chgData name="Mag Selwa" userId="5dc855b3-2456-4cd0-96ca-6ce2d9ee3cae" providerId="ADAL" clId="{D15AB611-28A1-4DF2-BA70-11C6F04C27FA}" dt="2023-10-05T03:20:14.838" v="2" actId="729"/>
        <pc:sldMkLst>
          <pc:docMk/>
          <pc:sldMk cId="3174207669" sldId="1037"/>
        </pc:sldMkLst>
      </pc:sldChg>
      <pc:sldChg chg="mod modShow">
        <pc:chgData name="Mag Selwa" userId="5dc855b3-2456-4cd0-96ca-6ce2d9ee3cae" providerId="ADAL" clId="{D15AB611-28A1-4DF2-BA70-11C6F04C27FA}" dt="2023-10-05T03:20:18.623" v="3" actId="729"/>
        <pc:sldMkLst>
          <pc:docMk/>
          <pc:sldMk cId="2538089334" sldId="1038"/>
        </pc:sldMkLst>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pc:chgData name="Mag Selwa" userId="5dc855b3-2456-4cd0-96ca-6ce2d9ee3cae" providerId="ADAL" clId="{D15AB611-28A1-4DF2-BA70-11C6F04C27FA}" dt="2023-10-05T04:09:22.308" v="417" actId="2890"/>
        <pc:sldMkLst>
          <pc:docMk/>
          <pc:sldMk cId="58223725" sldId="1053"/>
        </pc:sldMkLst>
      </pc:sldChg>
      <pc:sldChg chg="new del">
        <pc:chgData name="Mag Selwa" userId="5dc855b3-2456-4cd0-96ca-6ce2d9ee3cae" providerId="ADAL" clId="{D15AB611-28A1-4DF2-BA70-11C6F04C27FA}" dt="2023-10-05T04:09:28.225" v="419" actId="680"/>
        <pc:sldMkLst>
          <pc:docMk/>
          <pc:sldMk cId="30542166" sldId="105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107</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109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128</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129</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130</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139</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182</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183</a:t>
            </a:fld>
            <a:endParaRPr lang="nl-BE"/>
          </a:p>
        </p:txBody>
      </p:sp>
    </p:spTree>
    <p:extLst>
      <p:ext uri="{BB962C8B-B14F-4D97-AF65-F5344CB8AC3E}">
        <p14:creationId xmlns:p14="http://schemas.microsoft.com/office/powerpoint/2010/main" val="260515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70</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105</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106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10/5/2023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5/10/2023</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5/10/2023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5/10/2023</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5/10/2023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5/10/2023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1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100</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
        <p:nvSpPr>
          <p:cNvPr id="8" name="Rectangle 7">
            <a:extLst>
              <a:ext uri="{FF2B5EF4-FFF2-40B4-BE49-F238E27FC236}">
                <a16:creationId xmlns:a16="http://schemas.microsoft.com/office/drawing/2014/main" id="{7E63E272-CD34-2A37-FDF2-61AE3458ED9F}"/>
              </a:ext>
            </a:extLst>
          </p:cNvPr>
          <p:cNvSpPr/>
          <p:nvPr/>
        </p:nvSpPr>
        <p:spPr>
          <a:xfrm>
            <a:off x="3561435" y="44693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5A3515A-DDBE-1D25-BB74-837E4E4D390A}"/>
              </a:ext>
            </a:extLst>
          </p:cNvPr>
          <p:cNvSpPr/>
          <p:nvPr/>
        </p:nvSpPr>
        <p:spPr>
          <a:xfrm>
            <a:off x="3561435" y="418891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F2DE2EBF-A493-AA6C-5D84-EE93E1D0F508}"/>
              </a:ext>
            </a:extLst>
          </p:cNvPr>
          <p:cNvSpPr/>
          <p:nvPr/>
        </p:nvSpPr>
        <p:spPr>
          <a:xfrm>
            <a:off x="3561435" y="408648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B5AED972-8A91-95B5-483E-BAB807DAF1FF}"/>
              </a:ext>
            </a:extLst>
          </p:cNvPr>
          <p:cNvSpPr/>
          <p:nvPr/>
        </p:nvSpPr>
        <p:spPr>
          <a:xfrm>
            <a:off x="7180210" y="4127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A20E7E3E-D800-E17A-E315-6339422173DA}"/>
              </a:ext>
            </a:extLst>
          </p:cNvPr>
          <p:cNvSpPr/>
          <p:nvPr/>
        </p:nvSpPr>
        <p:spPr>
          <a:xfrm>
            <a:off x="7141591" y="420874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D6BAF424-292B-20C7-E4B9-AA0D485CFDAB}"/>
              </a:ext>
            </a:extLst>
          </p:cNvPr>
          <p:cNvSpPr/>
          <p:nvPr/>
        </p:nvSpPr>
        <p:spPr>
          <a:xfrm>
            <a:off x="7112925" y="447801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8E103FAB-19EB-5E3E-70B1-35F20F185A58}"/>
              </a:ext>
            </a:extLst>
          </p:cNvPr>
          <p:cNvSpPr/>
          <p:nvPr/>
        </p:nvSpPr>
        <p:spPr>
          <a:xfrm>
            <a:off x="7112924" y="60803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95542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
        <p:nvSpPr>
          <p:cNvPr id="5" name="Rectangle 4">
            <a:extLst>
              <a:ext uri="{FF2B5EF4-FFF2-40B4-BE49-F238E27FC236}">
                <a16:creationId xmlns:a16="http://schemas.microsoft.com/office/drawing/2014/main" id="{DA2F2440-DA47-3C6E-2756-2B8BBE8D7634}"/>
              </a:ext>
            </a:extLst>
          </p:cNvPr>
          <p:cNvSpPr/>
          <p:nvPr/>
        </p:nvSpPr>
        <p:spPr>
          <a:xfrm>
            <a:off x="4257721" y="325291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EE475D5-CE4F-BCCF-45C7-6616AB8461A5}"/>
              </a:ext>
            </a:extLst>
          </p:cNvPr>
          <p:cNvSpPr/>
          <p:nvPr/>
        </p:nvSpPr>
        <p:spPr>
          <a:xfrm>
            <a:off x="4257720" y="354530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27BCBA69-585D-186E-DD39-F06CFEC65979}"/>
              </a:ext>
            </a:extLst>
          </p:cNvPr>
          <p:cNvSpPr/>
          <p:nvPr/>
        </p:nvSpPr>
        <p:spPr>
          <a:xfrm>
            <a:off x="4257719" y="39733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AA0AF5D-2C73-38CD-51B0-EDF27E4577CD}"/>
              </a:ext>
            </a:extLst>
          </p:cNvPr>
          <p:cNvSpPr/>
          <p:nvPr/>
        </p:nvSpPr>
        <p:spPr>
          <a:xfrm>
            <a:off x="4239398" y="411332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17032BC4-DB57-B12C-195C-449429669AC5}"/>
              </a:ext>
            </a:extLst>
          </p:cNvPr>
          <p:cNvSpPr/>
          <p:nvPr/>
        </p:nvSpPr>
        <p:spPr>
          <a:xfrm>
            <a:off x="4281343" y="43776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5FD4137B-72F3-F37C-0B62-0F68038D0D32}"/>
              </a:ext>
            </a:extLst>
          </p:cNvPr>
          <p:cNvSpPr/>
          <p:nvPr/>
        </p:nvSpPr>
        <p:spPr>
          <a:xfrm>
            <a:off x="4281343" y="4801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34F82A7A-0CF0-53C1-9C04-8202B43FE648}"/>
              </a:ext>
            </a:extLst>
          </p:cNvPr>
          <p:cNvSpPr/>
          <p:nvPr/>
        </p:nvSpPr>
        <p:spPr>
          <a:xfrm>
            <a:off x="4239398" y="49693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355EEC1D-7715-C580-940A-3624BEC99E5E}"/>
              </a:ext>
            </a:extLst>
          </p:cNvPr>
          <p:cNvSpPr/>
          <p:nvPr/>
        </p:nvSpPr>
        <p:spPr>
          <a:xfrm>
            <a:off x="4239398" y="526173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7AE15E79-955D-5FCD-8D7B-DA36B48013E1}"/>
              </a:ext>
            </a:extLst>
          </p:cNvPr>
          <p:cNvSpPr/>
          <p:nvPr/>
        </p:nvSpPr>
        <p:spPr>
          <a:xfrm>
            <a:off x="4239397" y="5697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84298132-EDE0-33E5-3D7D-58C9CB79DAEF}"/>
              </a:ext>
            </a:extLst>
          </p:cNvPr>
          <p:cNvSpPr/>
          <p:nvPr/>
        </p:nvSpPr>
        <p:spPr>
          <a:xfrm>
            <a:off x="4257718" y="59822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FBD8B72B-9893-3D9A-1BAB-0B8D449EE12C}"/>
              </a:ext>
            </a:extLst>
          </p:cNvPr>
          <p:cNvSpPr/>
          <p:nvPr/>
        </p:nvSpPr>
        <p:spPr>
          <a:xfrm>
            <a:off x="4257718" y="638954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8209058B-D577-398A-E28D-F1BFAF1E3401}"/>
              </a:ext>
            </a:extLst>
          </p:cNvPr>
          <p:cNvSpPr/>
          <p:nvPr/>
        </p:nvSpPr>
        <p:spPr>
          <a:xfrm>
            <a:off x="5356679" y="341197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DA27AFD5-41A0-774A-5EE0-8E0C16402584}"/>
              </a:ext>
            </a:extLst>
          </p:cNvPr>
          <p:cNvSpPr/>
          <p:nvPr/>
        </p:nvSpPr>
        <p:spPr>
          <a:xfrm>
            <a:off x="5356679"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9" name="Rectangle 18">
            <a:extLst>
              <a:ext uri="{FF2B5EF4-FFF2-40B4-BE49-F238E27FC236}">
                <a16:creationId xmlns:a16="http://schemas.microsoft.com/office/drawing/2014/main" id="{9A09FE25-8DFC-4D2C-CDD7-3DEC68D4C339}"/>
              </a:ext>
            </a:extLst>
          </p:cNvPr>
          <p:cNvSpPr/>
          <p:nvPr/>
        </p:nvSpPr>
        <p:spPr>
          <a:xfrm>
            <a:off x="5356679" y="422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0" name="Rectangle 19">
            <a:extLst>
              <a:ext uri="{FF2B5EF4-FFF2-40B4-BE49-F238E27FC236}">
                <a16:creationId xmlns:a16="http://schemas.microsoft.com/office/drawing/2014/main" id="{8E3363DA-7A1E-2D15-46F4-A0053289EB8C}"/>
              </a:ext>
            </a:extLst>
          </p:cNvPr>
          <p:cNvSpPr/>
          <p:nvPr/>
        </p:nvSpPr>
        <p:spPr>
          <a:xfrm>
            <a:off x="5356679" y="46857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1" name="Rectangle 20">
            <a:extLst>
              <a:ext uri="{FF2B5EF4-FFF2-40B4-BE49-F238E27FC236}">
                <a16:creationId xmlns:a16="http://schemas.microsoft.com/office/drawing/2014/main" id="{A1C34456-09FC-228F-C60C-9214A70DD75A}"/>
              </a:ext>
            </a:extLst>
          </p:cNvPr>
          <p:cNvSpPr/>
          <p:nvPr/>
        </p:nvSpPr>
        <p:spPr>
          <a:xfrm>
            <a:off x="5356679" y="509479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2" name="Rectangle 21">
            <a:extLst>
              <a:ext uri="{FF2B5EF4-FFF2-40B4-BE49-F238E27FC236}">
                <a16:creationId xmlns:a16="http://schemas.microsoft.com/office/drawing/2014/main" id="{40FAE567-A07D-6DA3-BD1C-5999C4E37B49}"/>
              </a:ext>
            </a:extLst>
          </p:cNvPr>
          <p:cNvSpPr/>
          <p:nvPr/>
        </p:nvSpPr>
        <p:spPr>
          <a:xfrm>
            <a:off x="5346747" y="583010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3827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24981656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4692340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
        <p:nvSpPr>
          <p:cNvPr id="3" name="Rectangle 2">
            <a:extLst>
              <a:ext uri="{FF2B5EF4-FFF2-40B4-BE49-F238E27FC236}">
                <a16:creationId xmlns:a16="http://schemas.microsoft.com/office/drawing/2014/main" id="{3A59E0D8-9F2E-E4DB-EB76-8FB3F8CB32B3}"/>
              </a:ext>
            </a:extLst>
          </p:cNvPr>
          <p:cNvSpPr/>
          <p:nvPr/>
        </p:nvSpPr>
        <p:spPr>
          <a:xfrm>
            <a:off x="3259431"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BEEADB9E-40E6-BEEF-B601-C0CB1487730F}"/>
              </a:ext>
            </a:extLst>
          </p:cNvPr>
          <p:cNvSpPr/>
          <p:nvPr/>
        </p:nvSpPr>
        <p:spPr>
          <a:xfrm>
            <a:off x="3259430" y="52578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A990F4F2-6393-84FE-4C3D-A4207A617D24}"/>
              </a:ext>
            </a:extLst>
          </p:cNvPr>
          <p:cNvSpPr/>
          <p:nvPr/>
        </p:nvSpPr>
        <p:spPr>
          <a:xfrm>
            <a:off x="7470705"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54046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108</a:t>
            </a:fld>
            <a:endParaRPr lang="nl-NL"/>
          </a:p>
        </p:txBody>
      </p:sp>
    </p:spTree>
    <p:extLst>
      <p:ext uri="{BB962C8B-B14F-4D97-AF65-F5344CB8AC3E}">
        <p14:creationId xmlns:p14="http://schemas.microsoft.com/office/powerpoint/2010/main" val="39038973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110</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111</a:t>
            </a:fld>
            <a:endParaRPr lang="nl-NL"/>
          </a:p>
        </p:txBody>
      </p:sp>
    </p:spTree>
    <p:extLst>
      <p:ext uri="{BB962C8B-B14F-4D97-AF65-F5344CB8AC3E}">
        <p14:creationId xmlns:p14="http://schemas.microsoft.com/office/powerpoint/2010/main" val="28490143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112</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113</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114</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116</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117</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118</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119</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120</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121</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122</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123</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124</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125</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126</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127</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128</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129</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a:p>
        </p:txBody>
      </p:sp>
    </p:spTree>
    <p:extLst>
      <p:ext uri="{BB962C8B-B14F-4D97-AF65-F5344CB8AC3E}">
        <p14:creationId xmlns:p14="http://schemas.microsoft.com/office/powerpoint/2010/main" val="24313511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131</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132</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133</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134</a:t>
            </a:fld>
            <a:endParaRPr lang="nl-BE"/>
          </a:p>
        </p:txBody>
      </p:sp>
    </p:spTree>
    <p:extLst>
      <p:ext uri="{BB962C8B-B14F-4D97-AF65-F5344CB8AC3E}">
        <p14:creationId xmlns:p14="http://schemas.microsoft.com/office/powerpoint/2010/main" val="1461715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135</a:t>
            </a:fld>
            <a:endParaRPr lang="nl-BE"/>
          </a:p>
        </p:txBody>
      </p:sp>
    </p:spTree>
    <p:extLst>
      <p:ext uri="{BB962C8B-B14F-4D97-AF65-F5344CB8AC3E}">
        <p14:creationId xmlns:p14="http://schemas.microsoft.com/office/powerpoint/2010/main" val="20377860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136</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
        <p:nvSpPr>
          <p:cNvPr id="3" name="Rectangle 2">
            <a:extLst>
              <a:ext uri="{FF2B5EF4-FFF2-40B4-BE49-F238E27FC236}">
                <a16:creationId xmlns:a16="http://schemas.microsoft.com/office/drawing/2014/main" id="{D33D1AB5-B021-9FC2-5744-F4ED7A07442E}"/>
              </a:ext>
            </a:extLst>
          </p:cNvPr>
          <p:cNvSpPr/>
          <p:nvPr/>
        </p:nvSpPr>
        <p:spPr>
          <a:xfrm>
            <a:off x="3041318" y="542093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ED2F191-A7CD-0738-7BBA-B857683B0A41}"/>
              </a:ext>
            </a:extLst>
          </p:cNvPr>
          <p:cNvSpPr/>
          <p:nvPr/>
        </p:nvSpPr>
        <p:spPr>
          <a:xfrm>
            <a:off x="2957428" y="5694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67188D6-59A2-2DE9-8B52-65ADD5905A6D}"/>
              </a:ext>
            </a:extLst>
          </p:cNvPr>
          <p:cNvSpPr/>
          <p:nvPr/>
        </p:nvSpPr>
        <p:spPr>
          <a:xfrm>
            <a:off x="2957428" y="59668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DB7F646-01BF-BCBC-C812-9C0FE9EB3518}"/>
              </a:ext>
            </a:extLst>
          </p:cNvPr>
          <p:cNvSpPr/>
          <p:nvPr/>
        </p:nvSpPr>
        <p:spPr>
          <a:xfrm>
            <a:off x="2957427" y="624432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2F5594BF-F220-A713-D326-1B48A33AAFB5}"/>
              </a:ext>
            </a:extLst>
          </p:cNvPr>
          <p:cNvSpPr/>
          <p:nvPr/>
        </p:nvSpPr>
        <p:spPr>
          <a:xfrm>
            <a:off x="2957427" y="653856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31257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0" y="1459407"/>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137</a:t>
            </a:fld>
            <a:endParaRPr lang="nl-BE"/>
          </a:p>
        </p:txBody>
      </p:sp>
      <p:pic>
        <p:nvPicPr>
          <p:cNvPr id="5" name="Picture 4"/>
          <p:cNvPicPr>
            <a:picLocks noChangeAspect="1"/>
          </p:cNvPicPr>
          <p:nvPr/>
        </p:nvPicPr>
        <p:blipFill rotWithShape="1">
          <a:blip r:embed="rId3"/>
          <a:srcRect t="-1" r="54266" b="81775"/>
          <a:stretch/>
        </p:blipFill>
        <p:spPr>
          <a:xfrm>
            <a:off x="3670323" y="2375884"/>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154166"/>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210681" y="5717222"/>
            <a:ext cx="9036496" cy="1044000"/>
          </a:xfrm>
          <a:prstGeom prst="rect">
            <a:avLst/>
          </a:prstGeom>
        </p:spPr>
      </p:pic>
      <p:sp>
        <p:nvSpPr>
          <p:cNvPr id="3" name="Rectangle 2">
            <a:extLst>
              <a:ext uri="{FF2B5EF4-FFF2-40B4-BE49-F238E27FC236}">
                <a16:creationId xmlns:a16="http://schemas.microsoft.com/office/drawing/2014/main" id="{2EFD906F-6C8D-1535-9BEE-6DD7F7B9897D}"/>
              </a:ext>
            </a:extLst>
          </p:cNvPr>
          <p:cNvSpPr/>
          <p:nvPr/>
        </p:nvSpPr>
        <p:spPr>
          <a:xfrm>
            <a:off x="4165442" y="270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D585ABD-5CCC-2310-B12C-D2F18BB08BE8}"/>
              </a:ext>
            </a:extLst>
          </p:cNvPr>
          <p:cNvSpPr/>
          <p:nvPr/>
        </p:nvSpPr>
        <p:spPr>
          <a:xfrm>
            <a:off x="4165442" y="28695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CA216B1E-5C8F-0B5E-8285-36CBD5E6A8BE}"/>
              </a:ext>
            </a:extLst>
          </p:cNvPr>
          <p:cNvSpPr/>
          <p:nvPr/>
        </p:nvSpPr>
        <p:spPr>
          <a:xfrm>
            <a:off x="3594991" y="44681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9B777B2-A397-3221-DBDF-E53488C7679A}"/>
              </a:ext>
            </a:extLst>
          </p:cNvPr>
          <p:cNvSpPr/>
          <p:nvPr/>
        </p:nvSpPr>
        <p:spPr>
          <a:xfrm>
            <a:off x="3601957" y="46251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283ADB6-A98E-FC65-D175-46A1451B8D5F}"/>
              </a:ext>
            </a:extLst>
          </p:cNvPr>
          <p:cNvSpPr/>
          <p:nvPr/>
        </p:nvSpPr>
        <p:spPr>
          <a:xfrm>
            <a:off x="3625701" y="47536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F5E26A50-4F7C-9001-8AA4-995E30822D28}"/>
              </a:ext>
            </a:extLst>
          </p:cNvPr>
          <p:cNvSpPr/>
          <p:nvPr/>
        </p:nvSpPr>
        <p:spPr>
          <a:xfrm>
            <a:off x="1671067" y="60446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BAB506FC-0BE7-0205-5652-311E2AD07EC8}"/>
              </a:ext>
            </a:extLst>
          </p:cNvPr>
          <p:cNvSpPr/>
          <p:nvPr/>
        </p:nvSpPr>
        <p:spPr>
          <a:xfrm>
            <a:off x="1655712" y="6185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6FA7C525-276F-848A-7B7F-E695AEFA1250}"/>
              </a:ext>
            </a:extLst>
          </p:cNvPr>
          <p:cNvSpPr/>
          <p:nvPr/>
        </p:nvSpPr>
        <p:spPr>
          <a:xfrm>
            <a:off x="1655711"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F0A15FE9-0297-A260-F920-1B83A46C5810}"/>
              </a:ext>
            </a:extLst>
          </p:cNvPr>
          <p:cNvSpPr/>
          <p:nvPr/>
        </p:nvSpPr>
        <p:spPr>
          <a:xfrm>
            <a:off x="5555739"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495366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138</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139</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141</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142</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143</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144</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145</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148</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149</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150</a:t>
            </a:fld>
            <a:endParaRPr lang="nl-NL"/>
          </a:p>
        </p:txBody>
      </p:sp>
    </p:spTree>
    <p:extLst>
      <p:ext uri="{BB962C8B-B14F-4D97-AF65-F5344CB8AC3E}">
        <p14:creationId xmlns:p14="http://schemas.microsoft.com/office/powerpoint/2010/main" val="14728524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151</a:t>
            </a:fld>
            <a:endParaRPr lang="nl-NL"/>
          </a:p>
        </p:txBody>
      </p:sp>
    </p:spTree>
    <p:extLst>
      <p:ext uri="{BB962C8B-B14F-4D97-AF65-F5344CB8AC3E}">
        <p14:creationId xmlns:p14="http://schemas.microsoft.com/office/powerpoint/2010/main" val="20303965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152</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153</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a:t>
            </a:r>
            <a:r>
              <a:rPr lang="en-US" altLang="en-US" dirty="0" err="1">
                <a:solidFill>
                  <a:schemeClr val="tx1"/>
                </a:solidFill>
              </a:rPr>
              <a:t>Slurm</a:t>
            </a:r>
            <a:r>
              <a:rPr lang="en-US" altLang="en-US" dirty="0">
                <a:solidFill>
                  <a:schemeClr val="tx1"/>
                </a:solidFill>
              </a:rPr>
              <a:t>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#!/bin/bash -l</a:t>
            </a: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--cluster=</a:t>
            </a:r>
            <a:r>
              <a:rPr lang="en-US" sz="1400" dirty="0" err="1">
                <a:solidFill>
                  <a:schemeClr val="accent6">
                    <a:lumMod val="50000"/>
                  </a:schemeClr>
                </a:solidFill>
                <a:latin typeface="Courier New"/>
                <a:ea typeface="Roboto Condensed Light"/>
                <a:cs typeface="Courier New"/>
              </a:rPr>
              <a:t>wice</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--job-name="</a:t>
            </a:r>
            <a:r>
              <a:rPr lang="en-US" sz="1400" dirty="0" err="1">
                <a:solidFill>
                  <a:schemeClr val="accent6">
                    <a:lumMod val="50000"/>
                  </a:schemeClr>
                </a:solidFill>
                <a:latin typeface="Courier New"/>
                <a:ea typeface="Roboto Condensed Light"/>
                <a:cs typeface="Courier New"/>
              </a:rPr>
              <a:t>hello_world</a:t>
            </a:r>
            <a:r>
              <a:rPr lang="en-US" sz="1400" dirty="0">
                <a:solidFill>
                  <a:schemeClr val="accent6">
                    <a:lumMod val="50000"/>
                  </a:schemeClr>
                </a:solidFill>
                <a:latin typeface="Courier New"/>
                <a:ea typeface="Roboto Condensed Light"/>
                <a:cs typeface="Courier New"/>
              </a:rPr>
              <a:t>"</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-N 1</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t>
            </a:r>
            <a:r>
              <a:rPr lang="en-US" sz="1400" dirty="0" err="1">
                <a:solidFill>
                  <a:schemeClr val="accent6">
                    <a:lumMod val="50000"/>
                  </a:schemeClr>
                </a:solidFill>
                <a:latin typeface="Courier New"/>
                <a:ea typeface="Roboto Condensed Light"/>
                <a:cs typeface="Courier New"/>
              </a:rPr>
              <a:t>ntasks</a:t>
            </a:r>
            <a:r>
              <a:rPr lang="en-US" sz="1400" dirty="0">
                <a:solidFill>
                  <a:schemeClr val="accent6">
                    <a:lumMod val="50000"/>
                  </a:schemeClr>
                </a:solidFill>
                <a:latin typeface="Courier New"/>
                <a:ea typeface="Roboto Condensed Light"/>
                <a:cs typeface="Courier New"/>
              </a:rPr>
              <a:t>-per-node=72</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-t 1:00:00</a:t>
            </a:r>
            <a:endParaRPr lang="en-US" sz="1400" dirty="0">
              <a:solidFill>
                <a:schemeClr val="accent6">
                  <a:lumMod val="50000"/>
                </a:schemeClr>
              </a:solidFill>
              <a:highlight>
                <a:srgbClr val="FFFF00"/>
              </a:highlight>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--mem-per-</a:t>
            </a:r>
            <a:r>
              <a:rPr lang="en-US" sz="1400" dirty="0" err="1">
                <a:solidFill>
                  <a:schemeClr val="accent6">
                    <a:lumMod val="50000"/>
                  </a:schemeClr>
                </a:solidFill>
                <a:latin typeface="Courier New"/>
                <a:ea typeface="Roboto Condensed Light"/>
                <a:cs typeface="Courier New"/>
              </a:rPr>
              <a:t>cpu</a:t>
            </a:r>
            <a:r>
              <a:rPr lang="en-US" sz="1400" dirty="0">
                <a:solidFill>
                  <a:schemeClr val="accent6">
                    <a:lumMod val="50000"/>
                  </a:schemeClr>
                </a:solidFill>
                <a:latin typeface="Courier New"/>
                <a:ea typeface="Roboto Condensed Light"/>
                <a:cs typeface="Courier New"/>
              </a:rPr>
              <a:t>=3400M</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 </a:t>
            </a:r>
            <a:r>
              <a:rPr lang="en-US" sz="1400" dirty="0" err="1">
                <a:solidFill>
                  <a:schemeClr val="accent6">
                    <a:lumMod val="50000"/>
                  </a:schemeClr>
                </a:solidFill>
                <a:latin typeface="Courier New"/>
                <a:ea typeface="Roboto Condensed Light"/>
                <a:cs typeface="Courier New"/>
              </a:rPr>
              <a:t>lp_hpcinfo</a:t>
            </a:r>
            <a:endParaRPr lang="en-US" sz="1400" dirty="0">
              <a:solidFill>
                <a:schemeClr val="accent6">
                  <a:lumMod val="50000"/>
                </a:schemeClr>
              </a:solidFill>
              <a:ea typeface="+mn-lt"/>
              <a:cs typeface="+mn-lt"/>
            </a:endParaRPr>
          </a:p>
          <a:p>
            <a:pPr marL="0" indent="0">
              <a:lnSpc>
                <a:spcPct val="150000"/>
              </a:lnSpc>
              <a:spcBef>
                <a:spcPts val="0"/>
              </a:spcBef>
              <a:buNone/>
            </a:pPr>
            <a:endParaRPr lang="en-US" sz="1400" dirty="0">
              <a:solidFill>
                <a:schemeClr val="accent6">
                  <a:lumMod val="50000"/>
                </a:schemeClr>
              </a:solidFill>
              <a:latin typeface="Courier New"/>
              <a:ea typeface="Roboto"/>
              <a:cs typeface="Courier New"/>
            </a:endParaRPr>
          </a:p>
          <a:p>
            <a:pPr marL="0" indent="0">
              <a:lnSpc>
                <a:spcPct val="150000"/>
              </a:lnSpc>
              <a:spcBef>
                <a:spcPts val="0"/>
              </a:spcBef>
              <a:buNone/>
            </a:pPr>
            <a:r>
              <a:rPr lang="en-US" sz="1400" dirty="0">
                <a:solidFill>
                  <a:schemeClr val="accent6">
                    <a:lumMod val="50000"/>
                  </a:schemeClr>
                </a:solidFill>
                <a:latin typeface="Courier New"/>
                <a:ea typeface="Roboto"/>
                <a:cs typeface="Courier New"/>
              </a:rPr>
              <a:t>module load intel/2021a</a:t>
            </a:r>
            <a:br>
              <a:rPr lang="en-US" sz="1400" dirty="0">
                <a:ea typeface="+mn-lt"/>
                <a:cs typeface="+mn-lt"/>
              </a:rPr>
            </a:b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nl-BE" altLang="en-US" sz="1400" dirty="0">
                <a:latin typeface="Courier New" panose="02070309020205020404" pitchFamily="49" charset="0"/>
                <a:cs typeface="Courier New" panose="02070309020205020404" pitchFamily="49" charset="0"/>
              </a:rPr>
              <a:t>SLURM_SUBMIT_DIR</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nl-BE" sz="1400" dirty="0" err="1">
                <a:solidFill>
                  <a:schemeClr val="accent1"/>
                </a:solidFill>
              </a:rPr>
              <a:t>Slurm</a:t>
            </a:r>
            <a:r>
              <a:rPr lang="pl-PL" sz="1400" dirty="0">
                <a:solidFill>
                  <a:schemeClr val="accent1"/>
                </a:solidFill>
              </a:rPr>
              <a:t> scripts do not need to be executable – they are submitted to the queue and executed some other 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670209" y="16599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853526" y="4221088"/>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82627" y="5094260"/>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4094147" y="5851658"/>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156</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157</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158</a:t>
            </a:fld>
            <a:endParaRPr lang="nl-NL"/>
          </a:p>
        </p:txBody>
      </p:sp>
    </p:spTree>
    <p:extLst>
      <p:ext uri="{BB962C8B-B14F-4D97-AF65-F5344CB8AC3E}">
        <p14:creationId xmlns:p14="http://schemas.microsoft.com/office/powerpoint/2010/main" val="12392467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159</a:t>
            </a:fld>
            <a:endParaRPr lang="nl-NL"/>
          </a:p>
        </p:txBody>
      </p:sp>
    </p:spTree>
    <p:extLst>
      <p:ext uri="{BB962C8B-B14F-4D97-AF65-F5344CB8AC3E}">
        <p14:creationId xmlns:p14="http://schemas.microsoft.com/office/powerpoint/2010/main" val="236474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160</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161</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162</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163</a:t>
            </a:fld>
            <a:endParaRPr lang="nl-NL"/>
          </a:p>
        </p:txBody>
      </p:sp>
    </p:spTree>
    <p:extLst>
      <p:ext uri="{BB962C8B-B14F-4D97-AF65-F5344CB8AC3E}">
        <p14:creationId xmlns:p14="http://schemas.microsoft.com/office/powerpoint/2010/main" val="1915064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164</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165</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178</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179</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180</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182</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923330"/>
          </a:xfrm>
          <a:prstGeom prst="rect">
            <a:avLst/>
          </a:prstGeom>
          <a:noFill/>
          <a:ln w="19050">
            <a:solidFill>
              <a:schemeClr val="tx1"/>
            </a:solidFill>
          </a:ln>
        </p:spPr>
        <p:txBody>
          <a:bodyPr wrap="square" rtlCol="0">
            <a:spAutoFit/>
          </a:bodyPr>
          <a:lstStyle/>
          <a:p>
            <a:r>
              <a:rPr lang="nl-BE" dirty="0"/>
              <a:t>Quantum computing (</a:t>
            </a:r>
            <a:r>
              <a:rPr lang="nl-BE" dirty="0" err="1"/>
              <a:t>ext</a:t>
            </a:r>
            <a:r>
              <a:rPr lang="nl-BE" dirty="0"/>
              <a:t> – online)</a:t>
            </a:r>
            <a:endParaRPr lang="en-US"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183</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923330"/>
          </a:xfrm>
          <a:prstGeom prst="rect">
            <a:avLst/>
          </a:prstGeom>
          <a:noFill/>
          <a:ln w="19050">
            <a:solidFill>
              <a:schemeClr val="tx1"/>
            </a:solidFill>
          </a:ln>
        </p:spPr>
        <p:txBody>
          <a:bodyPr wrap="square" rtlCol="0">
            <a:spAutoFit/>
          </a:bodyPr>
          <a:lstStyle/>
          <a:p>
            <a:r>
              <a:rPr lang="nl-BE" dirty="0"/>
              <a:t>Quantum computing (</a:t>
            </a:r>
            <a:r>
              <a:rPr lang="nl-BE" dirty="0" err="1"/>
              <a:t>ext</a:t>
            </a:r>
            <a:r>
              <a:rPr lang="nl-BE" dirty="0"/>
              <a:t> – online)</a:t>
            </a:r>
            <a:endParaRPr lang="en-US"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58223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055" y="1353576"/>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36</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
        <p:nvSpPr>
          <p:cNvPr id="5" name="Rectangle 4">
            <a:extLst>
              <a:ext uri="{FF2B5EF4-FFF2-40B4-BE49-F238E27FC236}">
                <a16:creationId xmlns:a16="http://schemas.microsoft.com/office/drawing/2014/main" id="{383381F3-81C9-188F-7FE3-1417A8E6A335}"/>
              </a:ext>
            </a:extLst>
          </p:cNvPr>
          <p:cNvSpPr/>
          <p:nvPr/>
        </p:nvSpPr>
        <p:spPr>
          <a:xfrm>
            <a:off x="3166845" y="1149434"/>
            <a:ext cx="171974" cy="100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3598C0DC-F14A-E3E4-DEBA-8D24E28961FC}"/>
              </a:ext>
            </a:extLst>
          </p:cNvPr>
          <p:cNvSpPr/>
          <p:nvPr/>
        </p:nvSpPr>
        <p:spPr>
          <a:xfrm>
            <a:off x="185008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5EB9582-DB22-3CB4-5C0D-61DC7515541D}"/>
              </a:ext>
            </a:extLst>
          </p:cNvPr>
          <p:cNvSpPr/>
          <p:nvPr/>
        </p:nvSpPr>
        <p:spPr>
          <a:xfrm>
            <a:off x="455162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77656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3163762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1102735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42756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3909811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41</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43</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44</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45</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blue gradient&#10;&#10;Description automatically generated">
            <a:extLst>
              <a:ext uri="{FF2B5EF4-FFF2-40B4-BE49-F238E27FC236}">
                <a16:creationId xmlns:a16="http://schemas.microsoft.com/office/drawing/2014/main" id="{0C8F4B61-DF01-E617-58B6-2905A878C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1020324"/>
            <a:ext cx="10124920" cy="5371435"/>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172821" y="915905"/>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2884930" cy="523220"/>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a:t>
            </a:r>
            <a:r>
              <a:rPr lang="en-US" sz="1400">
                <a:solidFill>
                  <a:schemeClr val="bg1"/>
                </a:solidFill>
              </a:rPr>
              <a:t>Python/3.7.2-foss-2018a</a:t>
            </a:r>
            <a:r>
              <a:rPr lang="en-US" sz="1400" dirty="0">
                <a:solidFill>
                  <a:schemeClr val="bg1"/>
                </a:solidFill>
              </a:rPr>
              <a:t>)</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6" y="2048058"/>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3710E46-3D03-B24E-2162-C883AB48363E}"/>
              </a:ext>
            </a:extLst>
          </p:cNvPr>
          <p:cNvGrpSpPr/>
          <p:nvPr/>
        </p:nvGrpSpPr>
        <p:grpSpPr>
          <a:xfrm>
            <a:off x="2783633" y="4708202"/>
            <a:ext cx="3920120" cy="1939972"/>
            <a:chOff x="2783632" y="5013788"/>
            <a:chExt cx="3920120" cy="1939972"/>
          </a:xfrm>
        </p:grpSpPr>
        <p:cxnSp>
          <p:nvCxnSpPr>
            <p:cNvPr id="50" name="Straight Connector 49"/>
            <p:cNvCxnSpPr/>
            <p:nvPr/>
          </p:nvCxnSpPr>
          <p:spPr>
            <a:xfrm>
              <a:off x="4009986" y="5021502"/>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501378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50215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502150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5390587"/>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5353336"/>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5353336"/>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56667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6023722"/>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6331153"/>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6320402"/>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6320402"/>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108" name="Straight Connector 107"/>
            <p:cNvCxnSpPr/>
            <p:nvPr/>
          </p:nvCxnSpPr>
          <p:spPr>
            <a:xfrm>
              <a:off x="5527477" y="657099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941085"/>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5021502"/>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6016993"/>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5022330"/>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/2018a/software/Python/3.7.2-foss-2018a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51</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52</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53</a:t>
            </a:fld>
            <a:endParaRPr lang="nl-BE" dirty="0"/>
          </a:p>
        </p:txBody>
      </p:sp>
      <p:sp>
        <p:nvSpPr>
          <p:cNvPr id="3" name="Tijdelijke aanduiding voor inhoud 2"/>
          <p:cNvSpPr>
            <a:spLocks noGrp="1"/>
          </p:cNvSpPr>
          <p:nvPr>
            <p:ph idx="1"/>
          </p:nvPr>
        </p:nvSpPr>
        <p:spPr/>
        <p:txBody>
          <a:bodyPr/>
          <a:lstStyle/>
          <a:p>
            <a:r>
              <a:rPr lang="en-US" altLang="en-US" sz="1800" dirty="0"/>
              <a:t>By default all the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available</a:t>
            </a:r>
            <a:r>
              <a:rPr lang="pl-PL" altLang="en-US" sz="1800" dirty="0"/>
              <a:t>)</a:t>
            </a:r>
            <a:endParaRPr lang="nl-BE"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
        <p:nvSpPr>
          <p:cNvPr id="5" name="Rectangle 4">
            <a:extLst>
              <a:ext uri="{FF2B5EF4-FFF2-40B4-BE49-F238E27FC236}">
                <a16:creationId xmlns:a16="http://schemas.microsoft.com/office/drawing/2014/main" id="{10870543-7B5E-434E-6ACB-FB3E811A6D3F}"/>
              </a:ext>
            </a:extLst>
          </p:cNvPr>
          <p:cNvSpPr/>
          <p:nvPr/>
        </p:nvSpPr>
        <p:spPr>
          <a:xfrm>
            <a:off x="3904844" y="39911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56</a:t>
            </a:fld>
            <a:endParaRPr lang="nl-BE"/>
          </a:p>
        </p:txBody>
      </p:sp>
    </p:spTree>
    <p:extLst>
      <p:ext uri="{BB962C8B-B14F-4D97-AF65-F5344CB8AC3E}">
        <p14:creationId xmlns:p14="http://schemas.microsoft.com/office/powerpoint/2010/main" val="4140515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57</a:t>
            </a:fld>
            <a:endParaRPr lang="nl-BE"/>
          </a:p>
        </p:txBody>
      </p:sp>
    </p:spTree>
    <p:extLst>
      <p:ext uri="{BB962C8B-B14F-4D97-AF65-F5344CB8AC3E}">
        <p14:creationId xmlns:p14="http://schemas.microsoft.com/office/powerpoint/2010/main" val="3117093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 </a:t>
            </a:r>
            <a:r>
              <a:rPr lang="en-US" dirty="0" err="1">
                <a:cs typeface="Arial" pitchFamily="34" charset="0"/>
              </a:rPr>
              <a:t>scp</a:t>
            </a:r>
            <a:r>
              <a:rPr lang="en-US" dirty="0">
                <a:cs typeface="Arial" pitchFamily="34" charset="0"/>
              </a:rPr>
              <a:t> command allows you to copy files over </a:t>
            </a:r>
            <a:r>
              <a:rPr lang="en-US" dirty="0" err="1">
                <a:cs typeface="Arial" pitchFamily="34" charset="0"/>
              </a:rPr>
              <a:t>ssh</a:t>
            </a:r>
            <a:r>
              <a:rPr lang="en-US" dirty="0">
                <a:cs typeface="Arial" pitchFamily="34" charset="0"/>
              </a:rPr>
              <a:t> connections.</a:t>
            </a:r>
          </a:p>
          <a:p>
            <a:pPr lvl="0"/>
            <a:r>
              <a:rPr lang="en-US" dirty="0" err="1">
                <a:cs typeface="Arial" pitchFamily="34" charset="0"/>
              </a:rPr>
              <a:t>scp</a:t>
            </a:r>
            <a:r>
              <a:rPr lang="en-US" dirty="0">
                <a:cs typeface="Arial" pitchFamily="34" charset="0"/>
              </a:rPr>
              <a:t> </a:t>
            </a:r>
            <a:r>
              <a:rPr lang="en-US" dirty="0" err="1">
                <a:cs typeface="Arial" pitchFamily="34" charset="0"/>
              </a:rPr>
              <a:t>examplefile</a:t>
            </a:r>
            <a:r>
              <a:rPr lang="en-US" dirty="0">
                <a:cs typeface="Arial" pitchFamily="34" charset="0"/>
              </a:rPr>
              <a:t> </a:t>
            </a:r>
            <a:endParaRPr lang="pl-PL" dirty="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58</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59</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err="1">
                <a:latin typeface="Courier New" panose="02070309020205020404" pitchFamily="49" charset="0"/>
                <a:cs typeface="Courier New" panose="02070309020205020404" pitchFamily="49" charset="0"/>
              </a:rPr>
              <a:t>rsync</a:t>
            </a:r>
            <a:r>
              <a:rPr lang="en-US" dirty="0">
                <a:latin typeface="Arial" pitchFamily="34" charset="0"/>
                <a:cs typeface="Arial" pitchFamily="34" charset="0"/>
              </a:rPr>
              <a:t>, </a:t>
            </a:r>
            <a:r>
              <a:rPr lang="en-US" dirty="0">
                <a:cs typeface="Arial" pitchFamily="34" charset="0"/>
              </a:rPr>
              <a:t>which stands for remote sync, is a remote and local file synchronization tool. It uses an algorithm to minimize the amount of data copied by only moving the portions of files that have changed.</a:t>
            </a:r>
          </a:p>
          <a:p>
            <a:pPr lvl="0"/>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options source destination </a:t>
            </a:r>
          </a:p>
          <a:p>
            <a:pPr lvl="0"/>
            <a:r>
              <a:rPr lang="en-US" dirty="0">
                <a:cs typeface="Arial" pitchFamily="34" charset="0"/>
              </a:rPr>
              <a:t>-v : verbose </a:t>
            </a:r>
          </a:p>
          <a:p>
            <a:pPr lvl="0"/>
            <a:r>
              <a:rPr lang="en-US" dirty="0">
                <a:cs typeface="Arial" pitchFamily="34" charset="0"/>
              </a:rPr>
              <a:t>-r : copies data recursively (but don’t preserve timestamps and permission while transferring data. </a:t>
            </a:r>
          </a:p>
          <a:p>
            <a:pPr lvl="0"/>
            <a:r>
              <a:rPr lang="en-US" dirty="0">
                <a:cs typeface="Arial" pitchFamily="34" charset="0"/>
              </a:rPr>
              <a:t>-a : archive mode, which allows copying files recursively and it also preserves symbolic links, file permissions, user &amp; group ownerships, and timestamps. </a:t>
            </a:r>
          </a:p>
          <a:p>
            <a:pPr lvl="0"/>
            <a:r>
              <a:rPr lang="en-US" dirty="0">
                <a:cs typeface="Arial" pitchFamily="34" charset="0"/>
              </a:rPr>
              <a:t>-z : compress file data. </a:t>
            </a:r>
          </a:p>
          <a:p>
            <a:pPr lvl="0"/>
            <a:r>
              <a:rPr lang="en-US" dirty="0">
                <a:cs typeface="Arial" pitchFamily="34" charset="0"/>
              </a:rPr>
              <a:t>-h : human-readable, output numbers in a human-readable format. </a:t>
            </a:r>
          </a:p>
          <a:p>
            <a:pPr lvl="0"/>
            <a:endParaRPr lang="en-US" dirty="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spTree>
    <p:extLst>
      <p:ext uri="{BB962C8B-B14F-4D97-AF65-F5344CB8AC3E}">
        <p14:creationId xmlns:p14="http://schemas.microsoft.com/office/powerpoint/2010/main" val="1417618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Let us prepare some files first</a:t>
            </a:r>
          </a:p>
          <a:p>
            <a:pPr lvl="0"/>
            <a:endParaRPr lang="en-US" dirty="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r>
              <a:rPr lang="en-US" dirty="0">
                <a:cs typeface="Arial" pitchFamily="34" charset="0"/>
              </a:rPr>
              <a:t>To sync the contents of dir1 to dir2 on the same system, you will run </a:t>
            </a:r>
            <a:r>
              <a:rPr lang="en-US" dirty="0" err="1">
                <a:cs typeface="Arial" pitchFamily="34" charset="0"/>
              </a:rPr>
              <a:t>rsync</a:t>
            </a:r>
            <a:r>
              <a:rPr lang="en-US" dirty="0">
                <a:cs typeface="Arial" pitchFamily="34" charset="0"/>
              </a:rPr>
              <a:t> and use the -r flag, which stands for “recursive” and is necessary for directory syncing:</a:t>
            </a:r>
          </a:p>
          <a:p>
            <a:pPr lvl="0"/>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-r dir1/ dir2</a:t>
            </a: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61</a:t>
            </a:fld>
            <a:endParaRPr lang="nl-BE" dirty="0"/>
          </a:p>
        </p:txBody>
      </p:sp>
      <p:pic>
        <p:nvPicPr>
          <p:cNvPr id="12" name="Picture 11">
            <a:extLst>
              <a:ext uri="{FF2B5EF4-FFF2-40B4-BE49-F238E27FC236}">
                <a16:creationId xmlns:a16="http://schemas.microsoft.com/office/drawing/2014/main" id="{DBDA4298-759F-4973-9E19-720FFA1B931C}"/>
              </a:ext>
            </a:extLst>
          </p:cNvPr>
          <p:cNvPicPr>
            <a:picLocks noChangeAspect="1"/>
          </p:cNvPicPr>
          <p:nvPr/>
        </p:nvPicPr>
        <p:blipFill>
          <a:blip r:embed="rId2"/>
          <a:stretch>
            <a:fillRect/>
          </a:stretch>
        </p:blipFill>
        <p:spPr>
          <a:xfrm>
            <a:off x="625475" y="1808787"/>
            <a:ext cx="7943850" cy="1733550"/>
          </a:xfrm>
          <a:prstGeom prst="rect">
            <a:avLst/>
          </a:prstGeom>
        </p:spPr>
      </p:pic>
      <p:sp>
        <p:nvSpPr>
          <p:cNvPr id="6" name="Rectangle 5">
            <a:extLst>
              <a:ext uri="{FF2B5EF4-FFF2-40B4-BE49-F238E27FC236}">
                <a16:creationId xmlns:a16="http://schemas.microsoft.com/office/drawing/2014/main" id="{91D05B6B-7484-44E1-5474-7503208477CE}"/>
              </a:ext>
            </a:extLst>
          </p:cNvPr>
          <p:cNvSpPr/>
          <p:nvPr/>
        </p:nvSpPr>
        <p:spPr>
          <a:xfrm>
            <a:off x="2261141" y="18087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DE84102-87D1-9B72-EA74-1C63C1D15E4B}"/>
              </a:ext>
            </a:extLst>
          </p:cNvPr>
          <p:cNvSpPr/>
          <p:nvPr/>
        </p:nvSpPr>
        <p:spPr>
          <a:xfrm>
            <a:off x="2298583" y="1959243"/>
            <a:ext cx="251669" cy="980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D47819D0-F460-3BE4-5C11-8FCD7067AC71}"/>
              </a:ext>
            </a:extLst>
          </p:cNvPr>
          <p:cNvSpPr/>
          <p:nvPr/>
        </p:nvSpPr>
        <p:spPr>
          <a:xfrm>
            <a:off x="2279861" y="20922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2841BBE-006D-86E8-E2AC-F99E24283DCE}"/>
              </a:ext>
            </a:extLst>
          </p:cNvPr>
          <p:cNvSpPr/>
          <p:nvPr/>
        </p:nvSpPr>
        <p:spPr>
          <a:xfrm>
            <a:off x="2279860" y="22513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43216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Courier New" panose="02070309020205020404" pitchFamily="49" charset="0"/>
              </a:rPr>
              <a:t>Another option is to use the </a:t>
            </a:r>
            <a:r>
              <a:rPr lang="en-US" dirty="0">
                <a:latin typeface="Courier New" panose="02070309020205020404" pitchFamily="49" charset="0"/>
                <a:cs typeface="Courier New" panose="02070309020205020404" pitchFamily="49" charset="0"/>
              </a:rPr>
              <a:t>-a</a:t>
            </a:r>
            <a:r>
              <a:rPr lang="en-US" dirty="0">
                <a:cs typeface="Courier New" panose="02070309020205020404" pitchFamily="49" charset="0"/>
              </a:rPr>
              <a:t> flag, which is a combination flag and stands for “archive”. This flag syncs recursively and preserves symbolic links, special and device files, modification times, groups, owners, and permissions. It’s more commonly used than </a:t>
            </a:r>
            <a:r>
              <a:rPr lang="en-US" dirty="0">
                <a:latin typeface="Courier New" panose="02070309020205020404" pitchFamily="49" charset="0"/>
                <a:cs typeface="Courier New" panose="02070309020205020404" pitchFamily="49" charset="0"/>
              </a:rPr>
              <a:t>-r </a:t>
            </a:r>
            <a:r>
              <a:rPr lang="en-US" dirty="0">
                <a:cs typeface="Courier New" panose="02070309020205020404" pitchFamily="49" charset="0"/>
              </a:rPr>
              <a:t>and is the recommended flag to use.</a:t>
            </a:r>
          </a:p>
          <a:p>
            <a:r>
              <a:rPr lang="en-US" dirty="0"/>
              <a:t>Another tip is to double-check your arguments before executing an </a:t>
            </a:r>
            <a:r>
              <a:rPr lang="en-US" dirty="0" err="1"/>
              <a:t>rsync</a:t>
            </a:r>
            <a:r>
              <a:rPr lang="en-US" dirty="0"/>
              <a:t> command. </a:t>
            </a:r>
            <a:r>
              <a:rPr lang="en-US" dirty="0" err="1"/>
              <a:t>Rsync</a:t>
            </a:r>
            <a:r>
              <a:rPr lang="en-US" dirty="0"/>
              <a:t> provides a method for doing this by passing the </a:t>
            </a:r>
            <a:r>
              <a:rPr lang="en-US" dirty="0">
                <a:latin typeface="Courier New" panose="02070309020205020404" pitchFamily="49" charset="0"/>
                <a:cs typeface="Courier New" panose="02070309020205020404" pitchFamily="49" charset="0"/>
              </a:rPr>
              <a:t>-n</a:t>
            </a:r>
            <a:r>
              <a:rPr lang="en-US" dirty="0"/>
              <a:t> or </a:t>
            </a:r>
            <a:r>
              <a:rPr lang="en-US" dirty="0">
                <a:latin typeface="Courier New" panose="02070309020205020404" pitchFamily="49" charset="0"/>
                <a:cs typeface="Courier New" panose="02070309020205020404" pitchFamily="49" charset="0"/>
              </a:rPr>
              <a:t>--dry-run </a:t>
            </a:r>
            <a:r>
              <a:rPr lang="en-US" dirty="0"/>
              <a:t>options. The </a:t>
            </a:r>
            <a:r>
              <a:rPr lang="en-US" dirty="0">
                <a:latin typeface="Courier New" panose="02070309020205020404" pitchFamily="49" charset="0"/>
                <a:cs typeface="Courier New" panose="02070309020205020404" pitchFamily="49" charset="0"/>
              </a:rPr>
              <a:t>-v </a:t>
            </a:r>
            <a:r>
              <a:rPr lang="en-US" dirty="0"/>
              <a:t>flag, which means “verbose”, is also necessary to get the appropriate output. We can combine the a, n, and v together.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pPr marL="0" indent="0">
              <a:buNone/>
            </a:pPr>
            <a:r>
              <a:rPr lang="en-US" dirty="0">
                <a:latin typeface="Courier New" panose="02070309020205020404" pitchFamily="49" charset="0"/>
                <a:cs typeface="Courier New" panose="02070309020205020404" pitchFamily="49" charset="0"/>
              </a:rPr>
              <a:t>vs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endParaRPr lang="en-US" dirty="0">
              <a:latin typeface="Courier New" panose="02070309020205020404" pitchFamily="49" charset="0"/>
              <a:cs typeface="Courier New" panose="02070309020205020404" pitchFamily="49"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62</a:t>
            </a:fld>
            <a:endParaRPr lang="nl-BE" dirty="0"/>
          </a:p>
        </p:txBody>
      </p:sp>
    </p:spTree>
    <p:extLst>
      <p:ext uri="{BB962C8B-B14F-4D97-AF65-F5344CB8AC3E}">
        <p14:creationId xmlns:p14="http://schemas.microsoft.com/office/powerpoint/2010/main" val="3045158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there is a trailing slash (/) at the end of the first argument in the</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a:t>
            </a:r>
            <a:r>
              <a:rPr lang="en-US"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dir2</a:t>
            </a:r>
          </a:p>
          <a:p>
            <a:pPr lvl="0"/>
            <a:r>
              <a:rPr lang="en-US" dirty="0">
                <a:cs typeface="Arial" pitchFamily="34" charset="0"/>
              </a:rPr>
              <a:t>This trailing slash signifies the contents of dir1. Without the trailing slash, dir1, including the directory, would be placed within dir2. The outcome would create a hierarchy like the following:</a:t>
            </a:r>
            <a:r>
              <a:rPr lang="en-US" dirty="0">
                <a:latin typeface="Arial" pitchFamily="34" charset="0"/>
                <a:cs typeface="Arial" pitchFamily="34" charset="0"/>
              </a:rPr>
              <a:t> </a:t>
            </a:r>
            <a:r>
              <a:rPr lang="en-US" dirty="0">
                <a:latin typeface="Courier New" panose="02070309020205020404" pitchFamily="49" charset="0"/>
                <a:cs typeface="Courier New" panose="02070309020205020404" pitchFamily="49" charset="0"/>
              </a:rPr>
              <a:t>~/dir2/dir1/[files]</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63</a:t>
            </a:fld>
            <a:endParaRPr lang="nl-BE" dirty="0"/>
          </a:p>
        </p:txBody>
      </p:sp>
      <p:pic>
        <p:nvPicPr>
          <p:cNvPr id="6" name="Picture 5">
            <a:extLst>
              <a:ext uri="{FF2B5EF4-FFF2-40B4-BE49-F238E27FC236}">
                <a16:creationId xmlns:a16="http://schemas.microsoft.com/office/drawing/2014/main" id="{5AAF9361-AF8E-4268-8719-F84F497C10A9}"/>
              </a:ext>
            </a:extLst>
          </p:cNvPr>
          <p:cNvPicPr>
            <a:picLocks noChangeAspect="1"/>
          </p:cNvPicPr>
          <p:nvPr/>
        </p:nvPicPr>
        <p:blipFill>
          <a:blip r:embed="rId2"/>
          <a:stretch>
            <a:fillRect/>
          </a:stretch>
        </p:blipFill>
        <p:spPr>
          <a:xfrm>
            <a:off x="603249" y="3563999"/>
            <a:ext cx="7981950" cy="2895600"/>
          </a:xfrm>
          <a:prstGeom prst="rect">
            <a:avLst/>
          </a:prstGeom>
        </p:spPr>
      </p:pic>
      <p:sp>
        <p:nvSpPr>
          <p:cNvPr id="5" name="Rectangle 4">
            <a:extLst>
              <a:ext uri="{FF2B5EF4-FFF2-40B4-BE49-F238E27FC236}">
                <a16:creationId xmlns:a16="http://schemas.microsoft.com/office/drawing/2014/main" id="{613DB697-0CC7-269C-B107-29F441C52F3B}"/>
              </a:ext>
            </a:extLst>
          </p:cNvPr>
          <p:cNvSpPr/>
          <p:nvPr/>
        </p:nvSpPr>
        <p:spPr>
          <a:xfrm>
            <a:off x="2219196" y="51320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439A219-3696-691C-9A3E-E5A3CC25D30C}"/>
              </a:ext>
            </a:extLst>
          </p:cNvPr>
          <p:cNvSpPr/>
          <p:nvPr/>
        </p:nvSpPr>
        <p:spPr>
          <a:xfrm>
            <a:off x="2202419" y="500978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1D0EAF87-703E-150E-D994-1D3241C39E6F}"/>
              </a:ext>
            </a:extLst>
          </p:cNvPr>
          <p:cNvSpPr/>
          <p:nvPr/>
        </p:nvSpPr>
        <p:spPr>
          <a:xfrm>
            <a:off x="2202419" y="37255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B9F760A-28AD-D4D4-5B63-16C86EA7C6B5}"/>
              </a:ext>
            </a:extLst>
          </p:cNvPr>
          <p:cNvSpPr/>
          <p:nvPr/>
        </p:nvSpPr>
        <p:spPr>
          <a:xfrm>
            <a:off x="2202419" y="358428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43863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To use </a:t>
            </a:r>
            <a:r>
              <a:rPr lang="en-US" dirty="0" err="1">
                <a:cs typeface="Arial" pitchFamily="34" charset="0"/>
              </a:rPr>
              <a:t>rsync</a:t>
            </a:r>
            <a:r>
              <a:rPr lang="en-US" dirty="0">
                <a:cs typeface="Arial" pitchFamily="34" charset="0"/>
              </a:rPr>
              <a:t> to sync with a remote system, we only need SSH access configured between your local and remote machines, as well as </a:t>
            </a:r>
            <a:r>
              <a:rPr lang="en-US" dirty="0" err="1">
                <a:latin typeface="Courier New" panose="02070309020205020404" pitchFamily="49" charset="0"/>
                <a:cs typeface="Courier New" panose="02070309020205020404" pitchFamily="49" charset="0"/>
              </a:rPr>
              <a:t>rsync</a:t>
            </a:r>
            <a:r>
              <a:rPr lang="en-US" dirty="0">
                <a:cs typeface="Arial" pitchFamily="34" charset="0"/>
              </a:rPr>
              <a:t> installed on </a:t>
            </a:r>
            <a:r>
              <a:rPr lang="en-US" b="1" dirty="0">
                <a:cs typeface="Arial" pitchFamily="34" charset="0"/>
              </a:rPr>
              <a:t>both</a:t>
            </a:r>
            <a:r>
              <a:rPr lang="en-US" dirty="0">
                <a:cs typeface="Arial" pitchFamily="34" charset="0"/>
              </a:rPr>
              <a:t> systems. Having SSH access verified between the two machines, we can sync the dir1 folder from the previous section to a remote machine. In this case, that you want to transfer the actual directory, so we will omit the trailing slash:</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 vsc3XXXX@login.hpc.kuleuven.be:destination_directory</a:t>
            </a: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64</a:t>
            </a:fld>
            <a:endParaRPr lang="nl-BE" dirty="0"/>
          </a:p>
        </p:txBody>
      </p:sp>
    </p:spTree>
    <p:extLst>
      <p:ext uri="{BB962C8B-B14F-4D97-AF65-F5344CB8AC3E}">
        <p14:creationId xmlns:p14="http://schemas.microsoft.com/office/powerpoint/2010/main" val="29603740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This process is called a push operation because it “pushes” a directory from the local system to a remote system. The opposite operation is pull, and is used to sync a remote directory to the local system. If the dir1 directory were on the remote system instead of your local system, the syntax would be the following:</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vsc3XXXX@login.hpc.kuleuven.be:/data/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/3XX/vsc3XXXX/dir1 </a:t>
            </a:r>
            <a:r>
              <a:rPr lang="en-US" dirty="0" err="1">
                <a:latin typeface="Courier New" panose="02070309020205020404" pitchFamily="49" charset="0"/>
                <a:cs typeface="Courier New" panose="02070309020205020404" pitchFamily="49" charset="0"/>
              </a:rPr>
              <a:t>place_to_sync_on_local_machine</a:t>
            </a:r>
            <a:endParaRPr lang="en-US" dirty="0">
              <a:latin typeface="Courier New" panose="02070309020205020404" pitchFamily="49" charset="0"/>
              <a:cs typeface="Courier New" panose="02070309020205020404" pitchFamily="49" charset="0"/>
            </a:endParaRPr>
          </a:p>
          <a:p>
            <a:pPr lvl="0"/>
            <a:r>
              <a:rPr lang="en-US" dirty="0">
                <a:cs typeface="Arial" pitchFamily="34" charset="0"/>
              </a:rPr>
              <a:t>Like cp and similar tools, the source is always the first argument, and the destination is always the second.</a:t>
            </a:r>
          </a:p>
          <a:p>
            <a:pPr lvl="0"/>
            <a:endParaRPr lang="en-US" dirty="0">
              <a:cs typeface="Arial" pitchFamily="34" charset="0"/>
            </a:endParaRP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65</a:t>
            </a:fld>
            <a:endParaRPr lang="nl-BE" dirty="0"/>
          </a:p>
        </p:txBody>
      </p:sp>
    </p:spTree>
    <p:extLst>
      <p:ext uri="{BB962C8B-B14F-4D97-AF65-F5344CB8AC3E}">
        <p14:creationId xmlns:p14="http://schemas.microsoft.com/office/powerpoint/2010/main" val="852117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you’re transferring files that have not already been compressed, like text files, you can reduce the network transfer by adding compression with the -z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source destination</a:t>
            </a:r>
          </a:p>
          <a:p>
            <a:pPr lvl="0"/>
            <a:r>
              <a:rPr lang="en-US" dirty="0">
                <a:cs typeface="Arial" pitchFamily="34" charset="0"/>
              </a:rPr>
              <a:t>The -P flag is also helpful. It combines the flags --progress and --partial. This first flag provides a progress bar for the transfers, and the second flag allows to resume interrupted transfers: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azP</a:t>
            </a:r>
            <a:r>
              <a:rPr lang="en-US" dirty="0">
                <a:latin typeface="Courier New" panose="02070309020205020404" pitchFamily="49" charset="0"/>
                <a:cs typeface="Courier New" panose="02070309020205020404" pitchFamily="49" charset="0"/>
              </a:rPr>
              <a:t> source destination</a:t>
            </a:r>
          </a:p>
          <a:p>
            <a:pPr lvl="0"/>
            <a:r>
              <a:rPr lang="en-US" sz="2800" dirty="0"/>
              <a:t>If you run the command again, you’ll receive a shortened output since no changes have been made. This illustrates </a:t>
            </a:r>
            <a:r>
              <a:rPr lang="en-US" dirty="0" err="1"/>
              <a:t>r</a:t>
            </a:r>
            <a:r>
              <a:rPr lang="en-US" sz="2800" dirty="0" err="1"/>
              <a:t>sync’s</a:t>
            </a:r>
            <a:r>
              <a:rPr lang="en-US" sz="2800" dirty="0"/>
              <a:t> ability to use modification times to determine if changes have been made:</a:t>
            </a:r>
          </a:p>
          <a:p>
            <a:pPr lvl="0"/>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66</a:t>
            </a:fld>
            <a:endParaRPr lang="nl-BE" dirty="0"/>
          </a:p>
        </p:txBody>
      </p:sp>
    </p:spTree>
    <p:extLst>
      <p:ext uri="{BB962C8B-B14F-4D97-AF65-F5344CB8AC3E}">
        <p14:creationId xmlns:p14="http://schemas.microsoft.com/office/powerpoint/2010/main" val="12009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In order to keep two directories truly in sync, it’s necessary to </a:t>
            </a:r>
            <a:r>
              <a:rPr lang="en-US" b="1" dirty="0">
                <a:cs typeface="Arial" pitchFamily="34" charset="0"/>
              </a:rPr>
              <a:t>delete</a:t>
            </a:r>
            <a:r>
              <a:rPr lang="en-US" dirty="0">
                <a:cs typeface="Arial" pitchFamily="34" charset="0"/>
              </a:rPr>
              <a:t> files from the destination directory if they are removed from the source. By default, </a:t>
            </a:r>
            <a:r>
              <a:rPr lang="en-US" dirty="0" err="1">
                <a:latin typeface="Courier New" panose="02070309020205020404" pitchFamily="49" charset="0"/>
                <a:cs typeface="Courier New" panose="02070309020205020404" pitchFamily="49" charset="0"/>
              </a:rPr>
              <a:t>rsync</a:t>
            </a:r>
            <a:r>
              <a:rPr lang="en-US" dirty="0">
                <a:cs typeface="Arial" pitchFamily="34" charset="0"/>
              </a:rPr>
              <a:t> does not delete anything from the destination directory.</a:t>
            </a:r>
          </a:p>
          <a:p>
            <a:pPr lvl="0"/>
            <a:r>
              <a:rPr lang="en-US" dirty="0">
                <a:cs typeface="Arial" pitchFamily="34" charset="0"/>
              </a:rPr>
              <a:t>You can change this behavior with the </a:t>
            </a:r>
            <a:r>
              <a:rPr lang="en-US" dirty="0">
                <a:latin typeface="Courier New" panose="02070309020205020404" pitchFamily="49" charset="0"/>
                <a:cs typeface="Courier New" panose="02070309020205020404" pitchFamily="49" charset="0"/>
              </a:rPr>
              <a:t>--delete </a:t>
            </a:r>
            <a:r>
              <a:rPr lang="en-US" dirty="0">
                <a:cs typeface="Arial" pitchFamily="34" charset="0"/>
              </a:rPr>
              <a:t>option. Before using this option, you can use -n, the --dry-run option, to perform a test to prevent unwanted data loss: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-an --delete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67</a:t>
            </a:fld>
            <a:endParaRPr lang="nl-BE" dirty="0"/>
          </a:p>
        </p:txBody>
      </p:sp>
    </p:spTree>
    <p:extLst>
      <p:ext uri="{BB962C8B-B14F-4D97-AF65-F5344CB8AC3E}">
        <p14:creationId xmlns:p14="http://schemas.microsoft.com/office/powerpoint/2010/main" val="560989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 prefer to exclude certain files or directories located inside a directory you are syncing, you can do so by specifying them in a comma-separated list following the </a:t>
            </a:r>
            <a:r>
              <a:rPr lang="en-US" dirty="0">
                <a:latin typeface="Courier New" panose="02070309020205020404" pitchFamily="49" charset="0"/>
                <a:cs typeface="Courier New" panose="02070309020205020404" pitchFamily="49" charset="0"/>
              </a:rPr>
              <a:t>--exclude= </a:t>
            </a:r>
            <a:r>
              <a:rPr lang="en-US" dirty="0">
                <a:cs typeface="Arial" pitchFamily="34" charset="0"/>
              </a:rPr>
              <a:t>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source destination</a:t>
            </a:r>
          </a:p>
          <a:p>
            <a:pPr lvl="0"/>
            <a:endParaRPr lang="en-US" dirty="0">
              <a:cs typeface="Arial" pitchFamily="34" charset="0"/>
            </a:endParaRPr>
          </a:p>
          <a:p>
            <a:pPr lvl="0"/>
            <a:r>
              <a:rPr lang="en-US" dirty="0">
                <a:cs typeface="Arial" pitchFamily="34" charset="0"/>
              </a:rPr>
              <a:t>If you have a specified pattern to exclude, you can override that exclusion for files that match a different pattern by using the --include=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--include=</a:t>
            </a:r>
            <a:r>
              <a:rPr lang="en-US" dirty="0" err="1">
                <a:latin typeface="Courier New" panose="02070309020205020404" pitchFamily="49" charset="0"/>
                <a:cs typeface="Courier New" panose="02070309020205020404" pitchFamily="49" charset="0"/>
              </a:rPr>
              <a:t>pattern_to_include</a:t>
            </a:r>
            <a:r>
              <a:rPr lang="en-US" dirty="0">
                <a:latin typeface="Courier New" panose="02070309020205020404" pitchFamily="49" charset="0"/>
                <a:cs typeface="Courier New" panose="02070309020205020404" pitchFamily="49" charset="0"/>
              </a:rPr>
              <a:t>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68</a:t>
            </a:fld>
            <a:endParaRPr lang="nl-BE" dirty="0"/>
          </a:p>
        </p:txBody>
      </p:sp>
    </p:spTree>
    <p:extLst>
      <p:ext uri="{BB962C8B-B14F-4D97-AF65-F5344CB8AC3E}">
        <p14:creationId xmlns:p14="http://schemas.microsoft.com/office/powerpoint/2010/main" val="4019256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endParaRPr lang="en-US" dirty="0">
              <a:cs typeface="Arial" pitchFamily="34" charset="0"/>
            </a:endParaRPr>
          </a:p>
          <a:p>
            <a:pPr lvl="0"/>
            <a:r>
              <a:rPr lang="en-US" dirty="0">
                <a:cs typeface="Arial" pitchFamily="34" charset="0"/>
              </a:rPr>
              <a:t>Finally, </a:t>
            </a:r>
            <a:r>
              <a:rPr lang="en-US" dirty="0" err="1">
                <a:cs typeface="Arial" pitchFamily="34" charset="0"/>
              </a:rPr>
              <a:t>rsync’s</a:t>
            </a:r>
            <a:r>
              <a:rPr lang="en-US" dirty="0">
                <a:cs typeface="Arial" pitchFamily="34" charset="0"/>
              </a:rPr>
              <a:t> </a:t>
            </a:r>
            <a:r>
              <a:rPr lang="en-US" dirty="0">
                <a:latin typeface="Courier New" panose="02070309020205020404" pitchFamily="49" charset="0"/>
                <a:cs typeface="Courier New" panose="02070309020205020404" pitchFamily="49" charset="0"/>
              </a:rPr>
              <a:t>--backup </a:t>
            </a:r>
            <a:r>
              <a:rPr lang="en-US" dirty="0">
                <a:cs typeface="Arial" pitchFamily="34" charset="0"/>
              </a:rPr>
              <a:t>option can be used to store backups of important files. It’s used in conjunction with the </a:t>
            </a:r>
            <a:r>
              <a:rPr lang="en-US" dirty="0">
                <a:latin typeface="Courier New" panose="02070309020205020404" pitchFamily="49" charset="0"/>
                <a:cs typeface="Courier New" panose="02070309020205020404" pitchFamily="49" charset="0"/>
              </a:rPr>
              <a:t>--backup-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a:t>
            </a:r>
            <a:r>
              <a:rPr lang="en-US" dirty="0">
                <a:cs typeface="Arial" pitchFamily="34" charset="0"/>
              </a:rPr>
              <a:t>option, which specifies the directory where the backup files should be stored:</a:t>
            </a:r>
          </a:p>
          <a:p>
            <a:pPr lvl="0"/>
            <a:endParaRPr lang="en-US" dirty="0">
              <a:cs typeface="Arial" pitchFamily="34" charset="0"/>
            </a:endParaRP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--delete --backup --backup-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=/path/to/backups /path/to/source destination</a:t>
            </a:r>
            <a:endParaRPr lang="nl-BE"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69</a:t>
            </a:fld>
            <a:endParaRPr lang="nl-BE" dirty="0"/>
          </a:p>
        </p:txBody>
      </p:sp>
    </p:spTree>
    <p:extLst>
      <p:ext uri="{BB962C8B-B14F-4D97-AF65-F5344CB8AC3E}">
        <p14:creationId xmlns:p14="http://schemas.microsoft.com/office/powerpoint/2010/main" val="452153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71</a:t>
            </a:fld>
            <a:endParaRPr lang="nl-BE"/>
          </a:p>
        </p:txBody>
      </p:sp>
    </p:spTree>
    <p:extLst>
      <p:ext uri="{BB962C8B-B14F-4D97-AF65-F5344CB8AC3E}">
        <p14:creationId xmlns:p14="http://schemas.microsoft.com/office/powerpoint/2010/main" val="4164349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72</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73</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74</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
        <p:nvSpPr>
          <p:cNvPr id="7" name="Rectangle 6">
            <a:extLst>
              <a:ext uri="{FF2B5EF4-FFF2-40B4-BE49-F238E27FC236}">
                <a16:creationId xmlns:a16="http://schemas.microsoft.com/office/drawing/2014/main" id="{0E6A6723-A1F9-1F8B-2616-7DBE7F74C947}"/>
              </a:ext>
            </a:extLst>
          </p:cNvPr>
          <p:cNvSpPr/>
          <p:nvPr/>
        </p:nvSpPr>
        <p:spPr>
          <a:xfrm>
            <a:off x="5093527" y="30111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FD3F9226-CCDF-8ED8-2BB4-133DB81DBBC4}"/>
              </a:ext>
            </a:extLst>
          </p:cNvPr>
          <p:cNvSpPr/>
          <p:nvPr/>
        </p:nvSpPr>
        <p:spPr>
          <a:xfrm>
            <a:off x="5093527" y="482165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7915EED-5B2F-B8FC-373E-FAA9C59C9A1D}"/>
              </a:ext>
            </a:extLst>
          </p:cNvPr>
          <p:cNvSpPr/>
          <p:nvPr/>
        </p:nvSpPr>
        <p:spPr>
          <a:xfrm>
            <a:off x="7983901" y="30111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19945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2678377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
        <p:nvSpPr>
          <p:cNvPr id="6" name="Rectangle 5">
            <a:extLst>
              <a:ext uri="{FF2B5EF4-FFF2-40B4-BE49-F238E27FC236}">
                <a16:creationId xmlns:a16="http://schemas.microsoft.com/office/drawing/2014/main" id="{A8944B83-45CA-C93D-A460-ECDAC4646509}"/>
              </a:ext>
            </a:extLst>
          </p:cNvPr>
          <p:cNvSpPr/>
          <p:nvPr/>
        </p:nvSpPr>
        <p:spPr>
          <a:xfrm>
            <a:off x="6791196" y="529143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864021D-36AC-D9DC-9A82-8661B2E2B806}"/>
              </a:ext>
            </a:extLst>
          </p:cNvPr>
          <p:cNvSpPr/>
          <p:nvPr/>
        </p:nvSpPr>
        <p:spPr>
          <a:xfrm>
            <a:off x="6791196" y="48548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ECBE86FF-CD15-E6C2-C4B6-1F007C65BCEF}"/>
              </a:ext>
            </a:extLst>
          </p:cNvPr>
          <p:cNvSpPr/>
          <p:nvPr/>
        </p:nvSpPr>
        <p:spPr>
          <a:xfrm>
            <a:off x="6791195" y="445959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1592206-40BF-DBBF-91B4-7BD446082A4E}"/>
              </a:ext>
            </a:extLst>
          </p:cNvPr>
          <p:cNvSpPr/>
          <p:nvPr/>
        </p:nvSpPr>
        <p:spPr>
          <a:xfrm>
            <a:off x="6791195" y="402873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301D3CD6-238B-CFF5-1486-0925713D6835}"/>
              </a:ext>
            </a:extLst>
          </p:cNvPr>
          <p:cNvSpPr/>
          <p:nvPr/>
        </p:nvSpPr>
        <p:spPr>
          <a:xfrm>
            <a:off x="6791195" y="36103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9DCBEEF8-32F3-B12E-8F22-65DF760A17F6}"/>
              </a:ext>
            </a:extLst>
          </p:cNvPr>
          <p:cNvSpPr/>
          <p:nvPr/>
        </p:nvSpPr>
        <p:spPr>
          <a:xfrm>
            <a:off x="8359938"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817892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79</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80</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81</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84</a:t>
            </a:fld>
            <a:endParaRPr lang="nl-NL"/>
          </a:p>
        </p:txBody>
      </p:sp>
    </p:spTree>
    <p:extLst>
      <p:ext uri="{BB962C8B-B14F-4D97-AF65-F5344CB8AC3E}">
        <p14:creationId xmlns:p14="http://schemas.microsoft.com/office/powerpoint/2010/main" val="32990627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23106918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539879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87</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26946643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99</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Props1.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0D56244-60B2-41FD-96AD-7AC25F221D7C}">
  <ds:schemaRefs>
    <ds:schemaRef ds:uri="http://www.w3.org/XML/1998/namespace"/>
    <ds:schemaRef ds:uri="http://schemas.openxmlformats.org/package/2006/metadata/core-properties"/>
    <ds:schemaRef ds:uri="http://schemas.microsoft.com/office/2006/metadata/properties"/>
    <ds:schemaRef ds:uri="http://purl.org/dc/terms/"/>
    <ds:schemaRef ds:uri="http://purl.org/dc/elements/1.1/"/>
    <ds:schemaRef ds:uri="aff7d12c-bb71-4270-bd29-9c4d45ff3327"/>
    <ds:schemaRef ds:uri="http://schemas.microsoft.com/office/2006/documentManagement/typ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14479</Words>
  <Application>Microsoft Office PowerPoint</Application>
  <PresentationFormat>Widescreen</PresentationFormat>
  <Paragraphs>1811</Paragraphs>
  <Slides>183</Slides>
  <Notes>57</Notes>
  <HiddenSlides>25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183</vt:i4>
      </vt:variant>
    </vt:vector>
  </HeadingPairs>
  <TitlesOfParts>
    <vt:vector size="199"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rsync</vt:lpstr>
      <vt:lpstr>rsync</vt:lpstr>
      <vt:lpstr>rsync</vt:lpstr>
      <vt:lpstr>rsync</vt:lpstr>
      <vt:lpstr>rsync with remote system</vt:lpstr>
      <vt:lpstr>rsync with remote system</vt:lpstr>
      <vt:lpstr>rsync extra flags</vt:lpstr>
      <vt:lpstr>rsync extra flags</vt:lpstr>
      <vt:lpstr>rsync extra flags</vt:lpstr>
      <vt:lpstr>rsync extra flags</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Slurm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2023-10-05T04:09:31Z</dcterms:modified>
</cp:coreProperties>
</file>